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6" r:id="rId5"/>
    <p:sldId id="293" r:id="rId6"/>
    <p:sldId id="271" r:id="rId7"/>
    <p:sldId id="279" r:id="rId8"/>
    <p:sldId id="281" r:id="rId9"/>
    <p:sldId id="270" r:id="rId10"/>
    <p:sldId id="261" r:id="rId11"/>
    <p:sldId id="267" r:id="rId12"/>
    <p:sldId id="297" r:id="rId13"/>
    <p:sldId id="272" r:id="rId14"/>
    <p:sldId id="260" r:id="rId15"/>
    <p:sldId id="286" r:id="rId16"/>
    <p:sldId id="284" r:id="rId17"/>
    <p:sldId id="291" r:id="rId18"/>
    <p:sldId id="265" r:id="rId19"/>
    <p:sldId id="277" r:id="rId20"/>
    <p:sldId id="268" r:id="rId21"/>
    <p:sldId id="274" r:id="rId22"/>
    <p:sldId id="273" r:id="rId23"/>
    <p:sldId id="275" r:id="rId24"/>
    <p:sldId id="269" r:id="rId25"/>
    <p:sldId id="263" r:id="rId26"/>
    <p:sldId id="259" r:id="rId27"/>
    <p:sldId id="264" r:id="rId28"/>
    <p:sldId id="298" r:id="rId29"/>
    <p:sldId id="299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A767-9EA7-4A04-B689-F5FD96342689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00D0-4103-4220-A7B3-187230B7954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029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A767-9EA7-4A04-B689-F5FD96342689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00D0-4103-4220-A7B3-187230B7954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496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A767-9EA7-4A04-B689-F5FD96342689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00D0-4103-4220-A7B3-187230B7954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1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A767-9EA7-4A04-B689-F5FD96342689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00D0-4103-4220-A7B3-187230B7954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158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A767-9EA7-4A04-B689-F5FD96342689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00D0-4103-4220-A7B3-187230B7954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9077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A767-9EA7-4A04-B689-F5FD96342689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00D0-4103-4220-A7B3-187230B7954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0921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A767-9EA7-4A04-B689-F5FD96342689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00D0-4103-4220-A7B3-187230B7954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8122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A767-9EA7-4A04-B689-F5FD96342689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00D0-4103-4220-A7B3-187230B7954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90566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A767-9EA7-4A04-B689-F5FD96342689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00D0-4103-4220-A7B3-187230B7954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895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A767-9EA7-4A04-B689-F5FD96342689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00D0-4103-4220-A7B3-187230B7954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1840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8A767-9EA7-4A04-B689-F5FD96342689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800D0-4103-4220-A7B3-187230B7954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5841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8A767-9EA7-4A04-B689-F5FD96342689}" type="datetimeFigureOut">
              <a:rPr lang="en-GB" smtClean="0"/>
              <a:t>29/06/2025</a:t>
            </a:fld>
            <a:endParaRPr lang="en-GB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800D0-4103-4220-A7B3-187230B7954D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6891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42900" y="2120900"/>
            <a:ext cx="1154430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600" b="1" dirty="0">
                <a:solidFill>
                  <a:srgbClr val="FF0000"/>
                </a:solidFill>
                <a:latin typeface="Berlin Sans FB Demi" panose="020E0802020502020306" pitchFamily="34" charset="0"/>
              </a:rPr>
              <a:t>ISTITUTO COMPRENSIVO</a:t>
            </a:r>
          </a:p>
          <a:p>
            <a:pPr algn="ctr"/>
            <a:r>
              <a:rPr lang="it-IT" sz="6600" b="1" dirty="0">
                <a:solidFill>
                  <a:srgbClr val="FF0000"/>
                </a:solidFill>
                <a:latin typeface="Berlin Sans FB Demi" panose="020E0802020502020306" pitchFamily="34" charset="0"/>
              </a:rPr>
              <a:t>«G. PASCOLI»</a:t>
            </a:r>
          </a:p>
          <a:p>
            <a:pPr algn="ctr"/>
            <a:r>
              <a:rPr lang="it-IT" sz="6600" b="1" dirty="0">
                <a:solidFill>
                  <a:srgbClr val="FF0000"/>
                </a:solidFill>
                <a:latin typeface="Berlin Sans FB Demi" panose="020E0802020502020306" pitchFamily="34" charset="0"/>
              </a:rPr>
              <a:t>TRICASE</a:t>
            </a:r>
            <a:endParaRPr lang="en-GB" sz="6600" b="1" dirty="0">
              <a:solidFill>
                <a:srgbClr val="FF0000"/>
              </a:solidFill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75776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829300" y="444500"/>
            <a:ext cx="46990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chemeClr val="accent1">
                    <a:lumMod val="75000"/>
                  </a:schemeClr>
                </a:solidFill>
                <a:latin typeface="Eras Demi ITC" panose="020B0805030504020804" pitchFamily="34" charset="0"/>
              </a:rPr>
              <a:t>Secondo i genitori le attività scolastiche sono state ben organizzate e le proposte didattiche sono state rispondenti ai bisogni degli alunni</a:t>
            </a:r>
            <a:endParaRPr lang="en-GB" sz="2000" dirty="0">
              <a:solidFill>
                <a:schemeClr val="accent1">
                  <a:lumMod val="75000"/>
                </a:schemeClr>
              </a:solidFill>
              <a:latin typeface="Eras Demi ITC" panose="020B08050305040208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762A817-39D4-6E45-FFAA-B2A968134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161" y="259831"/>
            <a:ext cx="5165204" cy="2520691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62BE2D08-3495-32A5-55E0-52B7A6DF91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7851" y="3083767"/>
            <a:ext cx="5830716" cy="312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69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803900" y="813832"/>
            <a:ext cx="5105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accent6">
                    <a:lumMod val="75000"/>
                  </a:schemeClr>
                </a:solidFill>
                <a:latin typeface="Eras Demi ITC" panose="020B0805030504020804" pitchFamily="34" charset="0"/>
              </a:rPr>
              <a:t>Circa il 17% dei genitori non si considera soddisfatto dei servizi erogati dall’ente locale (dato in aumento rispetto all’anno precedente), mentre ritiene il personale di segreteria efficiente nella risoluzione dei problemi.</a:t>
            </a:r>
            <a:endParaRPr lang="en-GB" sz="2000" b="1" dirty="0">
              <a:solidFill>
                <a:schemeClr val="accent6">
                  <a:lumMod val="75000"/>
                </a:schemeClr>
              </a:solidFill>
              <a:latin typeface="Eras Demi ITC" panose="020B08050305040208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4AE8793-4263-FB37-4FF3-C9B2B91BEB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1115" y="3273797"/>
            <a:ext cx="4285570" cy="227831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F15801D-9DC7-FB6F-514D-95AB0BEC18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402" y="762753"/>
            <a:ext cx="4436965" cy="2096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8161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6400800" y="382432"/>
            <a:ext cx="44323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accent1">
                    <a:lumMod val="75000"/>
                  </a:schemeClr>
                </a:solidFill>
                <a:latin typeface="Eras Demi ITC" panose="020B0805030504020804" pitchFamily="34" charset="0"/>
              </a:rPr>
              <a:t>Le famiglie nel complesso sono soddisfatte del servizio scolastico, ritengono la scuola un luogo sicuro e la consiglierebbero a un altro genitore </a:t>
            </a:r>
            <a:endParaRPr lang="en-GB" sz="2000" b="1" dirty="0">
              <a:solidFill>
                <a:schemeClr val="accent1">
                  <a:lumMod val="75000"/>
                </a:schemeClr>
              </a:solidFill>
              <a:latin typeface="Eras Demi ITC" panose="020B08050305040208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71721DF-E7EF-2FF5-81B9-F79D905B1D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417" y="3656585"/>
            <a:ext cx="4597265" cy="225872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EB25D68-5A78-66B2-F2D5-10FBAEBE74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034" y="382431"/>
            <a:ext cx="4660107" cy="2258725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E79DB3F-BBB5-55E7-8FB8-6888CFAE01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8320" y="2241493"/>
            <a:ext cx="4432300" cy="2375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310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648325" y="187067"/>
            <a:ext cx="499270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latin typeface="Eras Demi ITC" panose="020B0805030504020804" pitchFamily="34" charset="0"/>
              </a:rPr>
              <a:t>Secondo i docenti l’organizzazione didattica messa in atto dalla scuola è stata soddisfacente perché si basa su un progetto educativo condiviso con le famiglie. </a:t>
            </a:r>
            <a:endParaRPr lang="en-GB" sz="2000" b="1" dirty="0">
              <a:solidFill>
                <a:srgbClr val="FF0000"/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5486400" y="4540113"/>
            <a:ext cx="4826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B050"/>
                </a:solidFill>
                <a:latin typeface="Eras Demi ITC" panose="020B0805030504020804" pitchFamily="34" charset="0"/>
              </a:rPr>
              <a:t>Per alcuni la partecipazione alle responsabilità e ai compiti organizzativi non è molto diffusa tra i docenti.</a:t>
            </a:r>
            <a:endParaRPr lang="en-GB" sz="2000" b="1" dirty="0">
              <a:solidFill>
                <a:srgbClr val="00B050"/>
              </a:solidFill>
              <a:latin typeface="Eras Demi ITC" panose="020B08050305040208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5B60B6FF-7D41-5A0D-3756-6EBCE740C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646" y="166940"/>
            <a:ext cx="5058680" cy="200782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348ABF9-4355-7129-30B8-0DD8D738F5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47144" y="1766965"/>
            <a:ext cx="3944317" cy="2088168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82B3D06-3998-4A21-AF8A-B86DA5B4A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765" y="4166678"/>
            <a:ext cx="4547023" cy="2378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5872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74700" y="533400"/>
            <a:ext cx="47879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B050"/>
                </a:solidFill>
                <a:latin typeface="Eras Demi ITC" panose="020B0805030504020804" pitchFamily="34" charset="0"/>
              </a:rPr>
              <a:t>Il 34% circa degli alunni della scuola secondaria, dice di non essere molto soddisfatto delle attività di orientamento organizzate e quasi la metà non è d’accordo con il consiglio orientativo espresso dai propri docenti.</a:t>
            </a:r>
            <a:endParaRPr lang="en-GB" sz="2000" b="1" dirty="0">
              <a:solidFill>
                <a:srgbClr val="00B050"/>
              </a:solidFill>
              <a:latin typeface="Eras Demi ITC" panose="020B08050305040208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693893B-BBE3-972F-F239-5435995F4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8868" y="3344132"/>
            <a:ext cx="5950472" cy="269064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1EBFF9F-8FC7-F96F-6FC8-568AAB7D4E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140053"/>
            <a:ext cx="5015202" cy="2817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4201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066800" y="186244"/>
            <a:ext cx="3733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chemeClr val="accent2">
                    <a:lumMod val="75000"/>
                  </a:schemeClr>
                </a:solidFill>
                <a:latin typeface="Eras Demi ITC" panose="020B0805030504020804" pitchFamily="34" charset="0"/>
              </a:rPr>
              <a:t>Il personale ATA si ritiene soddisfatto dell’organizzazione del lavoro anche se il 36,4% pensa che l’organico sia in numero poco adeguato al carico di lavoro richiesto.</a:t>
            </a:r>
            <a:endParaRPr lang="en-GB" sz="2000" b="1" dirty="0">
              <a:solidFill>
                <a:schemeClr val="accent2">
                  <a:lumMod val="75000"/>
                </a:schemeClr>
              </a:solidFill>
              <a:latin typeface="Eras Demi ITC" panose="020B08050305040208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B020B4B-1ABA-B9D8-1CB1-1204D2A67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4192" y="594507"/>
            <a:ext cx="5048061" cy="253688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ED7DCCF-3E5A-F114-9D09-864BF3ED62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818" y="3131394"/>
            <a:ext cx="4411044" cy="240325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96936F47-02D6-4EEB-E6AC-62AE84313F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8459" y="3548048"/>
            <a:ext cx="4933753" cy="2432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1934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7378700" y="1041400"/>
            <a:ext cx="40767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7030A0"/>
                </a:solidFill>
                <a:latin typeface="Eras Demi ITC" panose="020B0805030504020804" pitchFamily="34" charset="0"/>
              </a:rPr>
              <a:t>Considera il proprio ruolo importante per offrire all’utenza un servizio efficace. Inoltre pensa di essere stato valorizzato nelle competenze professionali.</a:t>
            </a:r>
            <a:endParaRPr lang="en-GB" sz="2000" b="1" dirty="0">
              <a:solidFill>
                <a:srgbClr val="7030A0"/>
              </a:solidFill>
              <a:latin typeface="Eras Demi ITC" panose="020B08050305040208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13B2395-DA11-0E69-CA4E-B4877AAC1E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7762" y="671632"/>
            <a:ext cx="4435838" cy="237075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4F36676-97E9-D7D2-7590-291C870F9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0377" y="3528413"/>
            <a:ext cx="4924031" cy="265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098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/>
          <p:cNvSpPr/>
          <p:nvPr/>
        </p:nvSpPr>
        <p:spPr>
          <a:xfrm>
            <a:off x="482600" y="838745"/>
            <a:ext cx="4470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7030A0"/>
                </a:solidFill>
                <a:latin typeface="Eras Demi ITC" panose="020B0805030504020804" pitchFamily="34" charset="0"/>
              </a:rPr>
              <a:t>Il personale ATA considera utili le attività di formazione  e ritiene di disporre degli strumenti necessari per lo svolgimento del proprio lavoro. </a:t>
            </a:r>
            <a:endParaRPr lang="en-GB" sz="2000" b="1" dirty="0">
              <a:solidFill>
                <a:srgbClr val="7030A0"/>
              </a:solidFill>
              <a:latin typeface="Eras Demi ITC" panose="020B08050305040208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498ADF5F-1C4A-AF55-F194-3E9C2ED90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483" y="660843"/>
            <a:ext cx="4625844" cy="2320870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A9F4266C-CB6D-6B1A-59A9-D857EB8030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35" y="3121764"/>
            <a:ext cx="4625843" cy="2332758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A9E2297-E1C6-B3CF-174D-695F6C7AB4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0116" y="3429000"/>
            <a:ext cx="4470400" cy="216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7250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84200" y="635000"/>
            <a:ext cx="31369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Eras Demi ITC" panose="020B0805030504020804" pitchFamily="34" charset="0"/>
              </a:rPr>
              <a:t>Il canale più usato dalle famiglie per la ricerca delle informazioni risulta il Portale Argo</a:t>
            </a:r>
            <a:endParaRPr lang="en-GB" sz="2000" b="1" dirty="0">
              <a:solidFill>
                <a:srgbClr val="0070C0"/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73100" y="5346931"/>
            <a:ext cx="5905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B050"/>
                </a:solidFill>
                <a:latin typeface="Eras Demi ITC" panose="020B0805030504020804" pitchFamily="34" charset="0"/>
              </a:rPr>
              <a:t>Secondo i genitori le comunicazioni da parte della scuola sono state efficaci e chiare anche per quanto riguarda l’andamento didattico e comportamentale dei propri figli</a:t>
            </a:r>
            <a:endParaRPr lang="en-GB" sz="2000" b="1" dirty="0">
              <a:solidFill>
                <a:srgbClr val="00B050"/>
              </a:solidFill>
              <a:latin typeface="Eras Demi ITC" panose="020B08050305040208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4353B397-DD53-8E8E-4B1B-E6F394B217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0943" y="359087"/>
            <a:ext cx="5521514" cy="219573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96F2934-A636-148B-CED2-AC8DE65802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200" y="2554819"/>
            <a:ext cx="4642996" cy="2471527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B504B53-696F-B883-B2E4-8D3DDBD7C2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6580" y="3318354"/>
            <a:ext cx="5521514" cy="284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43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58800" y="5455244"/>
            <a:ext cx="42164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latin typeface="Eras Demi ITC" panose="020B0805030504020804" pitchFamily="34" charset="0"/>
              </a:rPr>
              <a:t>I docenti e il personale ATA hanno espresso un giudizio positivo sulle modalità di comunicazione</a:t>
            </a:r>
            <a:endParaRPr lang="en-GB" sz="2000" b="1" dirty="0">
              <a:solidFill>
                <a:srgbClr val="FF0000"/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721600" y="3060700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latin typeface="Eras Demi ITC" panose="020B0805030504020804" pitchFamily="34" charset="0"/>
              </a:rPr>
              <a:t>Docenti</a:t>
            </a:r>
            <a:endParaRPr lang="en-GB" sz="2000" b="1" dirty="0">
              <a:solidFill>
                <a:srgbClr val="FF0000"/>
              </a:solidFill>
              <a:latin typeface="Eras Demi ITC" panose="020B0805030504020804" pitchFamily="34" charset="0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397000" y="2311400"/>
            <a:ext cx="2425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latin typeface="Eras Demi ITC" panose="020B0805030504020804" pitchFamily="34" charset="0"/>
              </a:rPr>
              <a:t>Personale ATA</a:t>
            </a:r>
            <a:endParaRPr lang="en-GB" sz="2000" b="1" dirty="0">
              <a:solidFill>
                <a:srgbClr val="FF0000"/>
              </a:solidFill>
              <a:latin typeface="Eras Demi ITC" panose="020B08050305040208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F2C450D-9A9A-31B7-4935-6C454370DF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5174" y="275745"/>
            <a:ext cx="4143652" cy="19021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A3EE809F-04A2-90C9-335C-1F4C27322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9180" y="2845065"/>
            <a:ext cx="3916130" cy="1951266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A3BD38BB-5DAE-DA31-A12A-0D56BC920D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9266" y="473963"/>
            <a:ext cx="3916130" cy="2037492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3557531-E322-76A9-1FF1-C71BD94C33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2390" y="3678137"/>
            <a:ext cx="4815846" cy="216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085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209800" y="894477"/>
            <a:ext cx="77724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dirty="0">
                <a:solidFill>
                  <a:srgbClr val="00B0F0"/>
                </a:solidFill>
                <a:latin typeface="Berlin Sans FB Demi" panose="020E0802020502020306" pitchFamily="34" charset="0"/>
              </a:rPr>
              <a:t>Esiti dei </a:t>
            </a:r>
            <a:r>
              <a:rPr lang="it-IT" sz="4400" i="1" dirty="0">
                <a:solidFill>
                  <a:srgbClr val="00B0F0"/>
                </a:solidFill>
                <a:latin typeface="Berlin Sans FB Demi" panose="020E0802020502020306" pitchFamily="34" charset="0"/>
              </a:rPr>
              <a:t>QUESTIONARI</a:t>
            </a:r>
            <a:r>
              <a:rPr lang="it-IT" sz="4400" dirty="0">
                <a:solidFill>
                  <a:srgbClr val="00B0F0"/>
                </a:solidFill>
                <a:latin typeface="Berlin Sans FB Demi" panose="020E0802020502020306" pitchFamily="34" charset="0"/>
              </a:rPr>
              <a:t> di </a:t>
            </a:r>
            <a:r>
              <a:rPr lang="it-IT" sz="4400" i="1" dirty="0">
                <a:solidFill>
                  <a:srgbClr val="00B0F0"/>
                </a:solidFill>
                <a:latin typeface="Berlin Sans FB Demi" panose="020E0802020502020306" pitchFamily="34" charset="0"/>
              </a:rPr>
              <a:t>AUTOVALUTAZIONE</a:t>
            </a:r>
            <a:r>
              <a:rPr lang="it-IT" sz="4400" dirty="0">
                <a:solidFill>
                  <a:srgbClr val="00B0F0"/>
                </a:solidFill>
                <a:latin typeface="Berlin Sans FB Demi" panose="020E0802020502020306" pitchFamily="34" charset="0"/>
              </a:rPr>
              <a:t> d’Istituto</a:t>
            </a:r>
            <a:endParaRPr lang="en-GB" sz="4400" dirty="0">
              <a:solidFill>
                <a:srgbClr val="00B0F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927100" y="5042762"/>
            <a:ext cx="2743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FF0000"/>
                </a:solidFill>
                <a:latin typeface="Berlin Sans FB Demi" panose="020E0802020502020306" pitchFamily="34" charset="0"/>
              </a:rPr>
              <a:t>Anno Scolastico</a:t>
            </a:r>
          </a:p>
          <a:p>
            <a:r>
              <a:rPr lang="it-IT" sz="2400" dirty="0">
                <a:solidFill>
                  <a:srgbClr val="FF0000"/>
                </a:solidFill>
                <a:latin typeface="Berlin Sans FB Demi" panose="020E0802020502020306" pitchFamily="34" charset="0"/>
              </a:rPr>
              <a:t>2024/2025</a:t>
            </a:r>
            <a:endParaRPr lang="en-GB" sz="2400" dirty="0">
              <a:solidFill>
                <a:srgbClr val="FF000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6908800" y="4858095"/>
            <a:ext cx="3276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FF.SS. Area 1</a:t>
            </a:r>
          </a:p>
          <a:p>
            <a:r>
              <a:rPr lang="it-IT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Anna Laura Arcella</a:t>
            </a:r>
          </a:p>
          <a:p>
            <a:r>
              <a:rPr lang="it-IT" sz="240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Maria Elena </a:t>
            </a:r>
            <a:r>
              <a:rPr lang="it-IT" sz="2400" dirty="0" err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erlin Sans FB Demi" panose="020E0802020502020306" pitchFamily="34" charset="0"/>
              </a:rPr>
              <a:t>Biasco</a:t>
            </a:r>
            <a:endParaRPr lang="en-GB" sz="2400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65863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98500" y="1358900"/>
            <a:ext cx="4127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latin typeface="Eras Demi ITC" panose="020B0805030504020804" pitchFamily="34" charset="0"/>
              </a:rPr>
              <a:t>Il corpo docenti ha raggiunto un buon livello di stabilità in quanto il 73% insegna nella scuola da più di 5 anni.</a:t>
            </a:r>
            <a:endParaRPr lang="en-GB" sz="2000" b="1" dirty="0">
              <a:solidFill>
                <a:srgbClr val="FF0000"/>
              </a:solidFill>
              <a:latin typeface="Eras Demi ITC" panose="020B08050305040208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68E42C6-1241-3072-0599-5C17C1611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7453" y="940746"/>
            <a:ext cx="4549567" cy="2159746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1E93717-A8E7-E294-F741-D196E936AC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224" y="4012163"/>
            <a:ext cx="5059685" cy="2525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70660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527800" y="4615340"/>
            <a:ext cx="3683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2060"/>
                </a:solidFill>
                <a:latin typeface="Eras Demi ITC" panose="020B0805030504020804" pitchFamily="34" charset="0"/>
              </a:rPr>
              <a:t>I gruppi di lavoro formalizzati realizzano la progettazione didattica e la valutazione dei suoi esiti.   </a:t>
            </a:r>
            <a:endParaRPr lang="en-GB" sz="2000" b="1" dirty="0">
              <a:solidFill>
                <a:srgbClr val="002060"/>
              </a:solidFill>
              <a:latin typeface="Eras Demi ITC" panose="020B08050305040208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7E131E8-DBE1-A298-CAD0-68A283B887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918" y="242594"/>
            <a:ext cx="4315629" cy="228600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8CA01EC-FD56-FB12-3C57-D8591B0BFF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8905" y="264528"/>
            <a:ext cx="6227370" cy="3234451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EE9C5AF9-81F6-2A33-2FCD-4CEBB72C52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6412" y="3885830"/>
            <a:ext cx="4434857" cy="2052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08532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tangolo 2"/>
          <p:cNvSpPr/>
          <p:nvPr/>
        </p:nvSpPr>
        <p:spPr>
          <a:xfrm>
            <a:off x="6484516" y="3245123"/>
            <a:ext cx="50673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>
                <a:solidFill>
                  <a:srgbClr val="002060"/>
                </a:solidFill>
                <a:latin typeface="Eras Demi ITC" panose="020B0805030504020804" pitchFamily="34" charset="0"/>
              </a:rPr>
              <a:t>La Scuola propone corsi di formazione anche su nuove metodologie per migliorare l’azione didattica dei docenti.</a:t>
            </a:r>
            <a:endParaRPr lang="en-GB" sz="2000" b="1" dirty="0">
              <a:solidFill>
                <a:srgbClr val="002060"/>
              </a:solidFill>
              <a:latin typeface="Eras Demi ITC" panose="020B08050305040208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A6D35A6-2B79-D4B1-C423-CE73B36AC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755" y="253856"/>
            <a:ext cx="5820587" cy="299126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0A7134A3-174C-EEA4-79DD-58EF6C71BD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821" y="3429000"/>
            <a:ext cx="5487166" cy="296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92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sellaDiTesto 8"/>
          <p:cNvSpPr txBox="1"/>
          <p:nvPr/>
        </p:nvSpPr>
        <p:spPr>
          <a:xfrm>
            <a:off x="2724943" y="2692674"/>
            <a:ext cx="67945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B050"/>
                </a:solidFill>
                <a:latin typeface="Eras Demi ITC" panose="020B0805030504020804" pitchFamily="34" charset="0"/>
              </a:rPr>
              <a:t>La Scuola costruisce linee d’indirizzo condivise per la costruzione del curricolo ma, per alcuni, non favorisce il confronto e lo scambio delle pratiche educative e delle modalità didattiche innovative.</a:t>
            </a:r>
            <a:endParaRPr lang="en-GB" sz="2000" b="1" dirty="0">
              <a:solidFill>
                <a:srgbClr val="00B050"/>
              </a:solidFill>
              <a:latin typeface="Eras Demi ITC" panose="020B0805030504020804" pitchFamily="34" charset="0"/>
            </a:endParaRP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73CF4155-F4A9-ACE5-6AD3-8AD9B84FAE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378" y="225709"/>
            <a:ext cx="4754932" cy="2293556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A3EA244E-A262-EF8D-C6E5-48BED83FB1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0590" y="225709"/>
            <a:ext cx="4337769" cy="232954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7AED5C3-E098-A577-7FA0-FAEC4CB81F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542" y="4138204"/>
            <a:ext cx="4754932" cy="250175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B5015EF-3590-EDB8-D58B-BD1BB5F700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60590" y="3859649"/>
            <a:ext cx="4911309" cy="257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7791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276348" y="2871953"/>
            <a:ext cx="51689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C00000"/>
                </a:solidFill>
                <a:latin typeface="Eras Demi ITC" panose="020B0805030504020804" pitchFamily="34" charset="0"/>
              </a:rPr>
              <a:t>I docenti ritengono che le azioni didattiche educative abbiano prodotto buoni risultati per questo sono motivati a lavorare in questa Istituzione Scolastica</a:t>
            </a:r>
            <a:endParaRPr lang="en-GB" sz="2000" b="1" dirty="0">
              <a:solidFill>
                <a:srgbClr val="C00000"/>
              </a:solidFill>
              <a:latin typeface="Eras Demi ITC" panose="020B08050305040208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7BE73052-251B-04EE-BAAE-E979CC638D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708" y="289111"/>
            <a:ext cx="4733048" cy="237059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2738C95-81CF-A8A2-7D65-21584A6D3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5184" y="289111"/>
            <a:ext cx="3887943" cy="2059120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9498ACEA-7FBC-934A-ACD9-BF94A21720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3124" y="2652404"/>
            <a:ext cx="3585578" cy="185736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A625D23-A861-9791-9274-18F7456ED6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0557" y="4288329"/>
            <a:ext cx="4634423" cy="228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47219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8803264" y="6264768"/>
            <a:ext cx="1879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7030A0"/>
                </a:solidFill>
                <a:latin typeface="Eras Demi ITC" panose="020B0805030504020804" pitchFamily="34" charset="0"/>
              </a:rPr>
              <a:t>SECONDARIA</a:t>
            </a:r>
            <a:endParaRPr lang="en-GB" sz="2000" b="1" dirty="0">
              <a:solidFill>
                <a:srgbClr val="7030A0"/>
              </a:solidFill>
              <a:latin typeface="Eras Demi ITC" panose="020B0805030504020804" pitchFamily="34" charset="0"/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787400" y="457200"/>
            <a:ext cx="2425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Eras Demi ITC" panose="020B0805030504020804" pitchFamily="34" charset="0"/>
              </a:rPr>
              <a:t>PRIMARIA</a:t>
            </a:r>
            <a:endParaRPr lang="en-GB" sz="2000" b="1" dirty="0">
              <a:solidFill>
                <a:srgbClr val="0070C0"/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210769" y="2730828"/>
            <a:ext cx="443388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Eras Demi ITC" panose="020B0805030504020804" pitchFamily="34" charset="0"/>
              </a:rPr>
              <a:t>Gli alunni della Primaria e della Secondaria hanno espresso un giudizio positivo circa le strategie didattiche messe in pratica quest’anno: considerano le lezioni chiare e comprensibili.</a:t>
            </a:r>
            <a:endParaRPr lang="en-GB" sz="2000" b="1" dirty="0">
              <a:solidFill>
                <a:srgbClr val="0070C0"/>
              </a:solidFill>
              <a:latin typeface="Eras Demi ITC" panose="020B08050305040208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65971" y="4837417"/>
            <a:ext cx="42465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7030A0"/>
                </a:solidFill>
                <a:latin typeface="Eras Demi ITC" panose="020B0805030504020804" pitchFamily="34" charset="0"/>
              </a:rPr>
              <a:t>Nella Secondaria i progetti e le attività scolastiche attuati dall’Istituto per alcuni sono stati considerati poco interessanti.</a:t>
            </a:r>
            <a:endParaRPr lang="en-GB" sz="2000" b="1" dirty="0">
              <a:solidFill>
                <a:srgbClr val="7030A0"/>
              </a:solidFill>
              <a:latin typeface="Eras Demi ITC" panose="020B08050305040208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E22AF166-C577-B406-06BE-9CAD8E152E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233" y="857310"/>
            <a:ext cx="3423369" cy="1705921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434B79D0-1E65-5EDA-5E4A-D7E9282E3D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363" y="2730828"/>
            <a:ext cx="3903406" cy="1868863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6C416CE2-D76F-4AAB-18B8-B660326440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54802" y="229655"/>
            <a:ext cx="4047346" cy="2044536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4537704A-31A3-12DF-CF86-5A1B589FED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3264" y="3857681"/>
            <a:ext cx="2922765" cy="1484020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CADC354D-E93E-507D-EA91-85D6243DDD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5761" y="1251923"/>
            <a:ext cx="3298876" cy="1629769"/>
          </a:xfrm>
          <a:prstGeom prst="rect">
            <a:avLst/>
          </a:prstGeom>
        </p:spPr>
      </p:pic>
      <p:pic>
        <p:nvPicPr>
          <p:cNvPr id="17" name="Immagine 16">
            <a:extLst>
              <a:ext uri="{FF2B5EF4-FFF2-40B4-BE49-F238E27FC236}">
                <a16:creationId xmlns:a16="http://schemas.microsoft.com/office/drawing/2014/main" id="{5AECF27A-8F1D-A6A0-E159-1B4066D2AD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9125" y="4999939"/>
            <a:ext cx="3324898" cy="1628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7759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324600" y="6248400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B0F0"/>
                </a:solidFill>
                <a:latin typeface="Eras Demi ITC" panose="020B0805030504020804" pitchFamily="34" charset="0"/>
              </a:rPr>
              <a:t>SECONDARIA</a:t>
            </a:r>
            <a:endParaRPr lang="en-GB" sz="2000" b="1" dirty="0">
              <a:solidFill>
                <a:srgbClr val="00B0F0"/>
              </a:solidFill>
              <a:latin typeface="Eras Demi ITC" panose="020B08050305040208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995362" y="254000"/>
            <a:ext cx="38052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7030A0"/>
                </a:solidFill>
                <a:latin typeface="Eras Demi ITC" panose="020B0805030504020804" pitchFamily="34" charset="0"/>
              </a:rPr>
              <a:t>PRIMARIA</a:t>
            </a:r>
            <a:endParaRPr lang="en-GB" sz="2000" b="1" dirty="0">
              <a:solidFill>
                <a:srgbClr val="7030A0"/>
              </a:solidFill>
              <a:latin typeface="Eras Demi ITC" panose="020B08050305040208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6477000" y="1182269"/>
            <a:ext cx="3886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7030A0"/>
                </a:solidFill>
                <a:latin typeface="Eras Demi ITC" panose="020B0805030504020804" pitchFamily="34" charset="0"/>
              </a:rPr>
              <a:t>Per gli alunni la quantità di compiti assegnata non sempre è adeguata</a:t>
            </a:r>
            <a:endParaRPr lang="en-GB" sz="2000" b="1" dirty="0">
              <a:solidFill>
                <a:srgbClr val="7030A0"/>
              </a:solidFill>
              <a:latin typeface="Eras Demi ITC" panose="020B0805030504020804" pitchFamily="34" charset="0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FF4834F-B746-7C23-EA4F-D8FEA14AF1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2762" y="3102573"/>
            <a:ext cx="4636936" cy="2241186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3086980B-1AEE-A9D7-0DAE-00970BA59D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959" y="1070583"/>
            <a:ext cx="4901804" cy="238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722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8749506" y="5099619"/>
            <a:ext cx="2298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latin typeface="Eras Demi ITC" panose="020B0805030504020804" pitchFamily="34" charset="0"/>
              </a:rPr>
              <a:t>SECONDARIA</a:t>
            </a:r>
            <a:endParaRPr lang="en-GB" sz="2000" b="1" dirty="0">
              <a:solidFill>
                <a:srgbClr val="FF0000"/>
              </a:solidFill>
              <a:latin typeface="Eras Demi ITC" panose="020B0805030504020804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977900" y="279400"/>
            <a:ext cx="198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latin typeface="Eras Demi ITC" panose="020B0805030504020804" pitchFamily="34" charset="0"/>
              </a:rPr>
              <a:t>PRIMARIA</a:t>
            </a:r>
            <a:endParaRPr lang="en-GB" sz="2000" b="1" dirty="0">
              <a:solidFill>
                <a:srgbClr val="FF0000"/>
              </a:solidFill>
              <a:latin typeface="Eras Demi ITC" panose="020B0805030504020804" pitchFamily="34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8305800" y="279400"/>
            <a:ext cx="36449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latin typeface="Eras Demi ITC" panose="020B0805030504020804" pitchFamily="34" charset="0"/>
              </a:rPr>
              <a:t>Gli alunni si sentono supportati dai loro insegnanti nei momenti di difficoltà.</a:t>
            </a:r>
            <a:endParaRPr lang="en-GB" sz="2000" b="1" dirty="0">
              <a:solidFill>
                <a:srgbClr val="FF0000"/>
              </a:solidFill>
              <a:latin typeface="Eras Demi ITC" panose="020B0805030504020804" pitchFamily="34" charset="0"/>
            </a:endParaRPr>
          </a:p>
          <a:p>
            <a:endParaRPr lang="en-GB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99A2DD8-3AA3-2C13-CFD1-1D7D64215F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1702" y="279400"/>
            <a:ext cx="4672037" cy="197709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82045DC8-01F0-66B3-EE01-BC2D52B02A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133" y="2663116"/>
            <a:ext cx="3785891" cy="1840726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E45A47FB-72E6-8F99-FC97-F8D3AF0B49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6728" y="4601502"/>
            <a:ext cx="4840250" cy="2108823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A9816579-5C0B-E51D-B128-F1FED62C725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456023"/>
            <a:ext cx="3967546" cy="194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113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>
            <a:extLst>
              <a:ext uri="{FF2B5EF4-FFF2-40B4-BE49-F238E27FC236}">
                <a16:creationId xmlns:a16="http://schemas.microsoft.com/office/drawing/2014/main" id="{E8849B0F-67E6-58D0-6A4F-7E9AC8567B1C}"/>
              </a:ext>
            </a:extLst>
          </p:cNvPr>
          <p:cNvSpPr txBox="1"/>
          <p:nvPr/>
        </p:nvSpPr>
        <p:spPr>
          <a:xfrm>
            <a:off x="913362" y="488561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latin typeface="Eras Demi ITC" panose="020B0805030504020804" pitchFamily="34" charset="0"/>
              </a:rPr>
              <a:t>Genitori</a:t>
            </a:r>
            <a:endParaRPr lang="en-GB" sz="2000" b="1" dirty="0">
              <a:solidFill>
                <a:srgbClr val="FF0000"/>
              </a:solidFill>
              <a:latin typeface="Eras Demi ITC" panose="020B0805030504020804" pitchFamily="34" charset="0"/>
            </a:endParaRP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0FC6504C-A9F1-AFFF-C709-EB4E66154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235" y="888671"/>
            <a:ext cx="4360431" cy="1716275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80C58C7-71FA-2408-0223-65D5BFF5F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3753" y="688616"/>
            <a:ext cx="5212263" cy="2180429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E7F2521F-C495-B578-2B2A-E860FADF5E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7819" y="3198705"/>
            <a:ext cx="4005847" cy="21087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81EF634-CD80-C67E-E983-829391CAAB0D}"/>
              </a:ext>
            </a:extLst>
          </p:cNvPr>
          <p:cNvSpPr txBox="1"/>
          <p:nvPr/>
        </p:nvSpPr>
        <p:spPr>
          <a:xfrm>
            <a:off x="5663542" y="3582956"/>
            <a:ext cx="425164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latin typeface="Eras Demi ITC" panose="020B0805030504020804" pitchFamily="34" charset="0"/>
              </a:rPr>
              <a:t>Per le famiglie il Comitato dei Genitori è uno strumento per favorire la collaborazione con la scuola e farsi portavoce delle loro esigenze.</a:t>
            </a:r>
          </a:p>
        </p:txBody>
      </p:sp>
    </p:spTree>
    <p:extLst>
      <p:ext uri="{BB962C8B-B14F-4D97-AF65-F5344CB8AC3E}">
        <p14:creationId xmlns:p14="http://schemas.microsoft.com/office/powerpoint/2010/main" val="29997743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0509C58A-52B6-5C07-DB52-FDF6C0F3792C}"/>
              </a:ext>
            </a:extLst>
          </p:cNvPr>
          <p:cNvSpPr txBox="1"/>
          <p:nvPr/>
        </p:nvSpPr>
        <p:spPr>
          <a:xfrm>
            <a:off x="7777584" y="5014933"/>
            <a:ext cx="2057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latin typeface="Eras Demi ITC" panose="020B0805030504020804" pitchFamily="34" charset="0"/>
              </a:rPr>
              <a:t>Docenti</a:t>
            </a:r>
            <a:endParaRPr lang="en-GB" sz="2000" b="1" dirty="0">
              <a:solidFill>
                <a:srgbClr val="FF0000"/>
              </a:solidFill>
              <a:latin typeface="Eras Demi ITC" panose="020B08050305040208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44ACFC53-3A91-F537-665F-08E874E1B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760" y="333024"/>
            <a:ext cx="5258170" cy="2101772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88165D1D-D4FA-F801-7BF9-ED617AEC01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289" y="2920327"/>
            <a:ext cx="4594459" cy="2447804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D64C3B4-149E-B58D-675C-7D119888CB3A}"/>
              </a:ext>
            </a:extLst>
          </p:cNvPr>
          <p:cNvSpPr txBox="1"/>
          <p:nvPr/>
        </p:nvSpPr>
        <p:spPr>
          <a:xfrm>
            <a:off x="6752254" y="2105561"/>
            <a:ext cx="37042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  <a:latin typeface="Eras Demi ITC" panose="020B0805030504020804" pitchFamily="34" charset="0"/>
              </a:rPr>
              <a:t>Anche secondo i docenti il Comitato dei Genitori favorisce la comunicazione scuola-famiglia.</a:t>
            </a:r>
          </a:p>
        </p:txBody>
      </p:sp>
    </p:spTree>
    <p:extLst>
      <p:ext uri="{BB962C8B-B14F-4D97-AF65-F5344CB8AC3E}">
        <p14:creationId xmlns:p14="http://schemas.microsoft.com/office/powerpoint/2010/main" val="34851885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57908" y="312283"/>
            <a:ext cx="22225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70C0"/>
                </a:solidFill>
                <a:latin typeface="Eras Demi ITC" panose="020B0805030504020804" pitchFamily="34" charset="0"/>
              </a:rPr>
              <a:t>PRIMARIA</a:t>
            </a:r>
            <a:endParaRPr lang="en-GB" sz="2000" dirty="0">
              <a:solidFill>
                <a:srgbClr val="0070C0"/>
              </a:solidFill>
              <a:latin typeface="Eras Demi ITC" panose="020B08050305040208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632700" y="5791200"/>
            <a:ext cx="20701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70C0"/>
                </a:solidFill>
                <a:latin typeface="Eras Demi ITC" panose="020B0805030504020804" pitchFamily="34" charset="0"/>
              </a:rPr>
              <a:t>SECONDARIA</a:t>
            </a:r>
            <a:endParaRPr lang="en-GB" sz="2000" dirty="0">
              <a:solidFill>
                <a:srgbClr val="0070C0"/>
              </a:solidFill>
              <a:latin typeface="Eras Demi ITC" panose="020B0805030504020804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883752" y="1917175"/>
            <a:ext cx="391382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0070C0"/>
                </a:solidFill>
                <a:latin typeface="Eras Demi ITC" panose="020B0805030504020804" pitchFamily="34" charset="0"/>
              </a:rPr>
              <a:t>Dall’indagine emerge che gli alunni vivono il tempo scuola in modo abbastanza sereno: in entrambi gli ordini di scuola il rapporto con i docenti e con i compagni è positivo. Anche se c’è un 24% di alunni della Secondaria che afferma di non venire volentieri a scuola.</a:t>
            </a:r>
            <a:endParaRPr lang="en-GB" sz="2000" dirty="0">
              <a:solidFill>
                <a:srgbClr val="0070C0"/>
              </a:solidFill>
              <a:latin typeface="Eras Demi ITC" panose="020B0805030504020804" pitchFamily="34" charset="0"/>
            </a:endParaRPr>
          </a:p>
        </p:txBody>
      </p:sp>
      <p:pic>
        <p:nvPicPr>
          <p:cNvPr id="24" name="Immagine 23">
            <a:extLst>
              <a:ext uri="{FF2B5EF4-FFF2-40B4-BE49-F238E27FC236}">
                <a16:creationId xmlns:a16="http://schemas.microsoft.com/office/drawing/2014/main" id="{0C25018A-3F33-7DB2-44D3-B0405B565B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6895" y="312283"/>
            <a:ext cx="3193926" cy="1565130"/>
          </a:xfrm>
          <a:prstGeom prst="rect">
            <a:avLst/>
          </a:prstGeom>
        </p:spPr>
      </p:pic>
      <p:pic>
        <p:nvPicPr>
          <p:cNvPr id="28" name="Immagine 27">
            <a:extLst>
              <a:ext uri="{FF2B5EF4-FFF2-40B4-BE49-F238E27FC236}">
                <a16:creationId xmlns:a16="http://schemas.microsoft.com/office/drawing/2014/main" id="{437FB028-76C2-5986-257B-23D5F85466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3098" y="3087125"/>
            <a:ext cx="4030388" cy="1935908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C1FF498A-33BB-4DF9-F90C-5620F864A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908" y="2284706"/>
            <a:ext cx="3119635" cy="1604838"/>
          </a:xfrm>
          <a:prstGeom prst="rect">
            <a:avLst/>
          </a:prstGeom>
        </p:spPr>
      </p:pic>
      <p:pic>
        <p:nvPicPr>
          <p:cNvPr id="32" name="Immagine 31">
            <a:extLst>
              <a:ext uri="{FF2B5EF4-FFF2-40B4-BE49-F238E27FC236}">
                <a16:creationId xmlns:a16="http://schemas.microsoft.com/office/drawing/2014/main" id="{C025B385-29CF-1FD4-C8FE-A5E5E91952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607" y="411766"/>
            <a:ext cx="4113485" cy="2088170"/>
          </a:xfrm>
          <a:prstGeom prst="rect">
            <a:avLst/>
          </a:prstGeom>
        </p:spPr>
      </p:pic>
      <p:pic>
        <p:nvPicPr>
          <p:cNvPr id="34" name="Immagine 33">
            <a:extLst>
              <a:ext uri="{FF2B5EF4-FFF2-40B4-BE49-F238E27FC236}">
                <a16:creationId xmlns:a16="http://schemas.microsoft.com/office/drawing/2014/main" id="{853E3060-17F7-4870-FE3D-C13A8A8B83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908" y="4779497"/>
            <a:ext cx="3330321" cy="1645167"/>
          </a:xfrm>
          <a:prstGeom prst="rect">
            <a:avLst/>
          </a:prstGeom>
        </p:spPr>
      </p:pic>
      <p:pic>
        <p:nvPicPr>
          <p:cNvPr id="36" name="Immagine 35">
            <a:extLst>
              <a:ext uri="{FF2B5EF4-FFF2-40B4-BE49-F238E27FC236}">
                <a16:creationId xmlns:a16="http://schemas.microsoft.com/office/drawing/2014/main" id="{25B60F0A-859F-FF66-0862-F74A7CA7BE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9839" y="4834251"/>
            <a:ext cx="3570768" cy="182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244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447800" y="2276269"/>
            <a:ext cx="6654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B050"/>
                </a:solidFill>
                <a:latin typeface="Eras Demi ITC" panose="020B0805030504020804" pitchFamily="34" charset="0"/>
              </a:rPr>
              <a:t>Secondo i genitori i propri figli hanno relazioni positive con i compagni. La Dirigente e i docenti sono disponibili al dialogo così come i collaboratori scolastici. </a:t>
            </a:r>
            <a:endParaRPr lang="en-GB" dirty="0">
              <a:latin typeface="Eras Demi ITC" panose="020B08050305040208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CD727F06-D36D-C1D4-6FFD-11D93B587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327" y="308598"/>
            <a:ext cx="3562008" cy="1736993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38A9E3AC-0EA9-4237-FC6C-B423D8B23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528" y="396026"/>
            <a:ext cx="3184361" cy="1562139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05CCC5D3-5157-CE33-F45C-24FD4234CA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528" y="4348699"/>
            <a:ext cx="3800182" cy="1844685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D5F189AA-D625-C246-8B94-64F22A9BC8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85189" y="4142387"/>
            <a:ext cx="3622705" cy="1839411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444D15BC-3189-C984-665E-EA7E26CDE2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2524" y="1810452"/>
            <a:ext cx="3431329" cy="181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809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sellaDiTesto 6"/>
          <p:cNvSpPr txBox="1"/>
          <p:nvPr/>
        </p:nvSpPr>
        <p:spPr>
          <a:xfrm>
            <a:off x="1790700" y="2854669"/>
            <a:ext cx="457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70C0"/>
                </a:solidFill>
                <a:latin typeface="Eras Demi ITC" panose="020B0805030504020804" pitchFamily="34" charset="0"/>
              </a:rPr>
              <a:t>I docenti vivono un clima positivo e collaborativo sia con gli studenti che con la Dirigente, le collaboratrici e le responsabili di plesso e il personale ATA.</a:t>
            </a:r>
            <a:endParaRPr lang="en-GB" dirty="0">
              <a:solidFill>
                <a:srgbClr val="0070C0"/>
              </a:solidFill>
              <a:latin typeface="Eras Demi ITC" panose="020B0805030504020804" pitchFamily="34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0F7B9E18-6A75-FEAD-D8A7-00ED5BED06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974" y="218860"/>
            <a:ext cx="3895250" cy="2093454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5E31D3C4-3279-D123-0BC6-FA8638EAB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99830"/>
            <a:ext cx="3744003" cy="1875224"/>
          </a:xfrm>
          <a:prstGeom prst="rect">
            <a:avLst/>
          </a:prstGeom>
        </p:spPr>
      </p:pic>
      <p:pic>
        <p:nvPicPr>
          <p:cNvPr id="13" name="Immagine 12">
            <a:extLst>
              <a:ext uri="{FF2B5EF4-FFF2-40B4-BE49-F238E27FC236}">
                <a16:creationId xmlns:a16="http://schemas.microsoft.com/office/drawing/2014/main" id="{727A94AB-CF4D-76C9-8121-436294E9B78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1948" y="3429000"/>
            <a:ext cx="4054246" cy="2179851"/>
          </a:xfrm>
          <a:prstGeom prst="rect">
            <a:avLst/>
          </a:prstGeom>
        </p:spPr>
      </p:pic>
      <p:pic>
        <p:nvPicPr>
          <p:cNvPr id="15" name="Immagine 14">
            <a:extLst>
              <a:ext uri="{FF2B5EF4-FFF2-40B4-BE49-F238E27FC236}">
                <a16:creationId xmlns:a16="http://schemas.microsoft.com/office/drawing/2014/main" id="{8119EE7A-3DBE-C27E-9813-D9B9D71DEC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9974" y="4277413"/>
            <a:ext cx="4572000" cy="2373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9070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543050" y="1241443"/>
            <a:ext cx="2705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Eras Demi ITC" panose="020B0805030504020804" pitchFamily="34" charset="0"/>
              </a:rPr>
              <a:t>Anche secondo il personale ATA il clima a scuola è positivo e motivante</a:t>
            </a:r>
            <a:endParaRPr lang="en-GB" dirty="0">
              <a:solidFill>
                <a:srgbClr val="FF0000"/>
              </a:solidFill>
              <a:latin typeface="Eras Demi ITC" panose="020B08050305040208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17E9F67A-BF81-962B-6A0F-19917D44BB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7606" y="301483"/>
            <a:ext cx="5022102" cy="240518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3866066F-9F09-F5D4-9C77-1610002F4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515" y="2841133"/>
            <a:ext cx="5022102" cy="2524062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2F30C6FC-2F2E-9974-0813-D40CF7049D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177" y="4068147"/>
            <a:ext cx="4776453" cy="232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1068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98500" y="1397000"/>
            <a:ext cx="4394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FF0000"/>
                </a:solidFill>
                <a:latin typeface="Eras Demi ITC" panose="020B0805030504020804" pitchFamily="34" charset="0"/>
              </a:rPr>
              <a:t>Il personale ATA considera le figure dello Staff disponibili e collaborative</a:t>
            </a:r>
            <a:endParaRPr lang="en-GB" dirty="0">
              <a:solidFill>
                <a:srgbClr val="FF0000"/>
              </a:solidFill>
              <a:latin typeface="Eras Demi ITC" panose="020B0805030504020804" pitchFamily="34" charset="0"/>
            </a:endParaRP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39F00654-57D5-8F2E-E913-49E0DE2CD3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1572" y="439686"/>
            <a:ext cx="5572903" cy="3067478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9596930-D7B1-BAF6-EFB1-43D6419A0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6845" y="3428999"/>
            <a:ext cx="5572903" cy="292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277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447800" y="2874009"/>
            <a:ext cx="449738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solidFill>
                  <a:srgbClr val="002060"/>
                </a:solidFill>
                <a:latin typeface="Eras Demi ITC" panose="020B0805030504020804" pitchFamily="34" charset="0"/>
              </a:rPr>
              <a:t>Riconosce l’efficienza della DSGA nell’organizzazione del lavoro. Ritiene che la Dirigente si impegna a promuovere il miglioramento dell’istituzione scolastica</a:t>
            </a:r>
            <a:endParaRPr lang="en-GB" dirty="0">
              <a:solidFill>
                <a:srgbClr val="002060"/>
              </a:solidFill>
              <a:latin typeface="Eras Demi ITC" panose="020B0805030504020804" pitchFamily="34" charset="0"/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174B86E-BD51-204B-C107-EA101EF793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794" y="370405"/>
            <a:ext cx="3723433" cy="183346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959B7276-E884-B492-1308-3D7648D09E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91358" y="860570"/>
            <a:ext cx="3743850" cy="1833461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E30022BA-8079-0FB8-7F82-085DC27473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35708" y="4610838"/>
            <a:ext cx="3376129" cy="1609936"/>
          </a:xfrm>
          <a:prstGeom prst="rect">
            <a:avLst/>
          </a:prstGeom>
        </p:spPr>
      </p:pic>
      <p:pic>
        <p:nvPicPr>
          <p:cNvPr id="12" name="Immagine 11">
            <a:extLst>
              <a:ext uri="{FF2B5EF4-FFF2-40B4-BE49-F238E27FC236}">
                <a16:creationId xmlns:a16="http://schemas.microsoft.com/office/drawing/2014/main" id="{1655B017-5CDF-F650-9891-AC5A39A597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3810" y="240350"/>
            <a:ext cx="3530965" cy="1679722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65841235-87BB-DAD2-9963-C609E7F66D5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5856" y="2693461"/>
            <a:ext cx="3662662" cy="1917948"/>
          </a:xfrm>
          <a:prstGeom prst="rect">
            <a:avLst/>
          </a:prstGeom>
        </p:spPr>
      </p:pic>
      <p:pic>
        <p:nvPicPr>
          <p:cNvPr id="16" name="Immagine 15">
            <a:extLst>
              <a:ext uri="{FF2B5EF4-FFF2-40B4-BE49-F238E27FC236}">
                <a16:creationId xmlns:a16="http://schemas.microsoft.com/office/drawing/2014/main" id="{A5D1E7FA-E980-72E6-E231-F1F1E1FCE76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0384" y="4438250"/>
            <a:ext cx="3662662" cy="1955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197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883400" y="575357"/>
            <a:ext cx="3162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>
                <a:solidFill>
                  <a:srgbClr val="FF0000"/>
                </a:solidFill>
                <a:latin typeface="Eras Demi ITC" panose="020B0805030504020804" pitchFamily="34" charset="0"/>
              </a:rPr>
              <a:t>Anche secondo i docenti c’è una buona collaborazione col personale ATA</a:t>
            </a:r>
            <a:endParaRPr lang="en-GB" sz="2000" dirty="0">
              <a:solidFill>
                <a:srgbClr val="FF0000"/>
              </a:solidFill>
              <a:latin typeface="Eras Demi ITC" panose="020B0805030504020804" pitchFamily="34" charset="0"/>
            </a:endParaRPr>
          </a:p>
        </p:txBody>
      </p:sp>
      <p:pic>
        <p:nvPicPr>
          <p:cNvPr id="17" name="Immagine 16">
            <a:extLst>
              <a:ext uri="{FF2B5EF4-FFF2-40B4-BE49-F238E27FC236}">
                <a16:creationId xmlns:a16="http://schemas.microsoft.com/office/drawing/2014/main" id="{83E9E17F-06E0-25C2-39AB-9437D36580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439" y="405890"/>
            <a:ext cx="4702836" cy="2383963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228A58B-CC62-FF68-F529-395C7B1B38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9771" y="3141974"/>
            <a:ext cx="5611008" cy="296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32904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5725</TotalTime>
  <Words>711</Words>
  <Application>Microsoft Office PowerPoint</Application>
  <PresentationFormat>Widescreen</PresentationFormat>
  <Paragraphs>51</Paragraphs>
  <Slides>29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5" baseType="lpstr">
      <vt:lpstr>Arial</vt:lpstr>
      <vt:lpstr>Berlin Sans FB Demi</vt:lpstr>
      <vt:lpstr>Calibri</vt:lpstr>
      <vt:lpstr>Calibri Light</vt:lpstr>
      <vt:lpstr>Eras Demi ITC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PC</dc:creator>
  <cp:lastModifiedBy>User</cp:lastModifiedBy>
  <cp:revision>310</cp:revision>
  <dcterms:created xsi:type="dcterms:W3CDTF">2024-06-21T08:17:46Z</dcterms:created>
  <dcterms:modified xsi:type="dcterms:W3CDTF">2025-06-30T07:27:21Z</dcterms:modified>
</cp:coreProperties>
</file>